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57" r:id="rId4"/>
    <p:sldId id="258" r:id="rId5"/>
    <p:sldId id="259" r:id="rId6"/>
    <p:sldId id="260" r:id="rId7"/>
    <p:sldId id="273" r:id="rId8"/>
    <p:sldId id="274" r:id="rId9"/>
    <p:sldId id="275" r:id="rId10"/>
    <p:sldId id="276" r:id="rId11"/>
    <p:sldId id="269" r:id="rId12"/>
    <p:sldId id="277" r:id="rId13"/>
    <p:sldId id="261" r:id="rId14"/>
    <p:sldId id="278" r:id="rId15"/>
    <p:sldId id="279" r:id="rId16"/>
    <p:sldId id="280" r:id="rId17"/>
    <p:sldId id="262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uli Bold" panose="020B0604020202020204" charset="0"/>
      <p:regular r:id="rId32"/>
    </p:embeddedFont>
    <p:embeddedFont>
      <p:font typeface="Muli Regular" panose="020B0604020202020204" charset="0"/>
      <p:regular r:id="rId33"/>
    </p:embeddedFont>
    <p:embeddedFont>
      <p:font typeface="Muli Regular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51"/>
    <a:srgbClr val="FFFFFF"/>
    <a:srgbClr val="BDF3F9"/>
    <a:srgbClr val="BEF2F6"/>
    <a:srgbClr val="F4F4F4"/>
    <a:srgbClr val="BDF3F6"/>
    <a:srgbClr val="A4E473"/>
    <a:srgbClr val="023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12" autoAdjust="0"/>
    <p:restoredTop sz="95510" autoAdjust="0"/>
  </p:normalViewPr>
  <p:slideViewPr>
    <p:cSldViewPr>
      <p:cViewPr varScale="1">
        <p:scale>
          <a:sx n="71" d="100"/>
          <a:sy n="71" d="100"/>
        </p:scale>
        <p:origin x="56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5C008-7662-40EA-856C-9258C7E51150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C76C-EF0D-4A3D-919D-57E03D4D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1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1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7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hyperlink" Target="mailto:tranf@gmail.co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slide" Target="slide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slide" Target="slide3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5491" y="2391908"/>
            <a:ext cx="12475312" cy="3246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229"/>
              </a:lnSpc>
            </a:pPr>
            <a:r>
              <a:rPr lang="en-US" sz="9449" b="1" spc="-103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BÁO CÁO ĐỒ ÁN</a:t>
            </a:r>
          </a:p>
          <a:p>
            <a:pPr>
              <a:lnSpc>
                <a:spcPts val="13229"/>
              </a:lnSpc>
            </a:pPr>
            <a:r>
              <a:rPr lang="en-US" sz="9449" b="1" spc="-103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MÔN: CƠ SỞ DỮ LIỆU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8460" y="6056042"/>
            <a:ext cx="13290539" cy="591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TÊN ĐỀ TÀI:</a:t>
            </a:r>
            <a:r>
              <a:rPr lang="en-US" sz="3599" b="1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99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THIẾT KẾ CỞ SỞ DỮ LIỆU QUẢN LÝ NHÀ SÁCH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653188" y="92217"/>
            <a:ext cx="10954833" cy="156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TRƯỜNG ĐẠI HỌC KHOA HỌC TỰ NHIÊN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KHOA KỸ THUẬT – ĐIỆN TỬ VIỄN THÔNG</a:t>
            </a:r>
          </a:p>
        </p:txBody>
      </p:sp>
      <p:pic>
        <p:nvPicPr>
          <p:cNvPr id="1028" name="Picture 4" descr="Trường Đại học Khoa học Tự nhiên, Đại học Quốc gia Thành phố Hồ Chí Minh  (VNUHCM-US | HCMUS) | Startup Wheel">
            <a:extLst>
              <a:ext uri="{FF2B5EF4-FFF2-40B4-BE49-F238E27FC236}">
                <a16:creationId xmlns:a16="http://schemas.microsoft.com/office/drawing/2014/main" id="{F13B9465-DC86-D57D-9317-269609A9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85" y="201096"/>
            <a:ext cx="1678805" cy="13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Database - Free technology icons">
            <a:extLst>
              <a:ext uri="{FF2B5EF4-FFF2-40B4-BE49-F238E27FC236}">
                <a16:creationId xmlns:a16="http://schemas.microsoft.com/office/drawing/2014/main" id="{549A986A-AC2E-E4D9-D1CA-452C3534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966" y="919384"/>
            <a:ext cx="2198930" cy="219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1665AEC-E40B-9363-ECFE-C62CF12418D3}"/>
              </a:ext>
            </a:extLst>
          </p:cNvPr>
          <p:cNvSpPr/>
          <p:nvPr/>
        </p:nvSpPr>
        <p:spPr>
          <a:xfrm>
            <a:off x="-1279006" y="7428763"/>
            <a:ext cx="8915400" cy="2130847"/>
          </a:xfrm>
          <a:prstGeom prst="chevron">
            <a:avLst>
              <a:gd name="adj" fmla="val 18710"/>
            </a:avLst>
          </a:prstGeom>
          <a:solidFill>
            <a:srgbClr val="A4E47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29B007-5240-71DE-0AD3-BFA35B9A356B}"/>
              </a:ext>
            </a:extLst>
          </p:cNvPr>
          <p:cNvGrpSpPr/>
          <p:nvPr/>
        </p:nvGrpSpPr>
        <p:grpSpPr>
          <a:xfrm>
            <a:off x="1568460" y="7598961"/>
            <a:ext cx="5311069" cy="1588253"/>
            <a:chOff x="753961" y="7275795"/>
            <a:chExt cx="5311069" cy="15882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525CA2-CEA8-E2AD-CBB4-C847B37038C4}"/>
                </a:ext>
              </a:extLst>
            </p:cNvPr>
            <p:cNvSpPr txBox="1"/>
            <p:nvPr/>
          </p:nvSpPr>
          <p:spPr>
            <a:xfrm>
              <a:off x="753961" y="7275795"/>
              <a:ext cx="5311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latin typeface="Muli Bold" panose="020B0604020202020204" charset="0"/>
                </a:rPr>
                <a:t>GVHD:</a:t>
              </a:r>
              <a:r>
                <a:rPr lang="en-US" sz="3600">
                  <a:latin typeface="Muli Bold" panose="020B0604020202020204" charset="0"/>
                </a:rPr>
                <a:t> </a:t>
              </a:r>
              <a:r>
                <a:rPr lang="en-US" sz="3600">
                  <a:latin typeface="Muli Regular" panose="020B0604020202020204" charset="0"/>
                </a:rPr>
                <a:t>T.SĨ LÊ ĐỨC TRỊ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15FB07-7A18-65CA-3921-D61968FEBEC4}"/>
                </a:ext>
              </a:extLst>
            </p:cNvPr>
            <p:cNvSpPr txBox="1"/>
            <p:nvPr/>
          </p:nvSpPr>
          <p:spPr>
            <a:xfrm>
              <a:off x="753961" y="8217717"/>
              <a:ext cx="3932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latin typeface="Muli Bold" panose="020B0604020202020204" charset="0"/>
                </a:rPr>
                <a:t>LỚP:</a:t>
              </a:r>
              <a:r>
                <a:rPr lang="en-US" sz="3600">
                  <a:latin typeface="Muli Bold" panose="020B0604020202020204" charset="0"/>
                </a:rPr>
                <a:t> </a:t>
              </a:r>
              <a:r>
                <a:rPr lang="en-US" sz="3600">
                  <a:latin typeface="Muli Regular" panose="020B0604020202020204" charset="0"/>
                </a:rPr>
                <a:t>20NhungTC</a:t>
              </a:r>
            </a:p>
          </p:txBody>
        </p:sp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6764363-9996-D3A6-2106-2D0E6ADA1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897" y="7287147"/>
            <a:ext cx="2626248" cy="2626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39515" y="1172347"/>
            <a:ext cx="11608967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nhập kho và chi tiết nhập kho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0671" y="934944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AF81C-6D24-4C9B-B75C-C0DC5771B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48" y="3004033"/>
            <a:ext cx="9048899" cy="5837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30C6A-FB77-0AE3-10B1-3425361A14AB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68360458-DB8A-EB46-F9E7-94A40309461B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9" name="Picture 18" descr="Database - Free technology icons">
              <a:extLst>
                <a:ext uri="{FF2B5EF4-FFF2-40B4-BE49-F238E27FC236}">
                  <a16:creationId xmlns:a16="http://schemas.microsoft.com/office/drawing/2014/main" id="{8A3D4EF7-9650-2752-A1DD-8383A1D7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8496D0-A547-315B-A97F-F27DE509CC39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7EB0A33F-FD42-9687-BD9C-8FB8E65546E0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23" name="Picture 16" descr="Database Icon Images - Free Download on Freepik">
              <a:extLst>
                <a:ext uri="{FF2B5EF4-FFF2-40B4-BE49-F238E27FC236}">
                  <a16:creationId xmlns:a16="http://schemas.microsoft.com/office/drawing/2014/main" id="{5E838212-9CBB-3F27-5613-475A46B3A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99416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>
            <a:extLst>
              <a:ext uri="{FF2B5EF4-FFF2-40B4-BE49-F238E27FC236}">
                <a16:creationId xmlns:a16="http://schemas.microsoft.com/office/drawing/2014/main" id="{77A48477-FB60-BD92-957C-8F2F309062F9}"/>
              </a:ext>
            </a:extLst>
          </p:cNvPr>
          <p:cNvSpPr txBox="1"/>
          <p:nvPr/>
        </p:nvSpPr>
        <p:spPr>
          <a:xfrm>
            <a:off x="14000671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E27DEF-4A9A-F3CA-3DFC-4B0ACEA41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18" y="1752600"/>
            <a:ext cx="14202164" cy="7943850"/>
          </a:xfrm>
          <a:prstGeom prst="rect">
            <a:avLst/>
          </a:prstGeom>
        </p:spPr>
      </p:pic>
      <p:sp>
        <p:nvSpPr>
          <p:cNvPr id="76" name="TextBox 4">
            <a:extLst>
              <a:ext uri="{FF2B5EF4-FFF2-40B4-BE49-F238E27FC236}">
                <a16:creationId xmlns:a16="http://schemas.microsoft.com/office/drawing/2014/main" id="{27758D28-70E8-45E8-74A2-B6D016C1D097}"/>
              </a:ext>
            </a:extLst>
          </p:cNvPr>
          <p:cNvSpPr txBox="1"/>
          <p:nvPr/>
        </p:nvSpPr>
        <p:spPr>
          <a:xfrm>
            <a:off x="4705350" y="755698"/>
            <a:ext cx="88773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>
                <a:latin typeface="Muli Bold"/>
              </a:rPr>
              <a:t>Mối quan hệ giữa các bảng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70672B-B561-7DB1-6312-629F57486291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25265AD1-FD27-5D39-BA3C-D68DD515B233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82" name="Picture 16" descr="Database Icon Images - Free Download on Freepik">
              <a:extLst>
                <a:ext uri="{FF2B5EF4-FFF2-40B4-BE49-F238E27FC236}">
                  <a16:creationId xmlns:a16="http://schemas.microsoft.com/office/drawing/2014/main" id="{887D517D-2CFA-8CDD-1AC1-0683B33CC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6">
            <a:extLst>
              <a:ext uri="{FF2B5EF4-FFF2-40B4-BE49-F238E27FC236}">
                <a16:creationId xmlns:a16="http://schemas.microsoft.com/office/drawing/2014/main" id="{AFC4FE6D-5992-4239-DC05-9DC1C4CB9CB0}"/>
              </a:ext>
            </a:extLst>
          </p:cNvPr>
          <p:cNvGrpSpPr/>
          <p:nvPr/>
        </p:nvGrpSpPr>
        <p:grpSpPr>
          <a:xfrm>
            <a:off x="-3860119" y="7522962"/>
            <a:ext cx="6383425" cy="5528076"/>
            <a:chOff x="0" y="0"/>
            <a:chExt cx="3619627" cy="3134614"/>
          </a:xfrm>
        </p:grpSpPr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189E61CA-F556-7C50-F676-0E84A73FF19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D12DBF-1ABA-1A1D-84C0-98AA02B534C0}"/>
              </a:ext>
            </a:extLst>
          </p:cNvPr>
          <p:cNvGrpSpPr/>
          <p:nvPr/>
        </p:nvGrpSpPr>
        <p:grpSpPr>
          <a:xfrm>
            <a:off x="204873" y="7085250"/>
            <a:ext cx="3034530" cy="2627917"/>
            <a:chOff x="9323427" y="1464284"/>
            <a:chExt cx="8496990" cy="7358432"/>
          </a:xfrm>
        </p:grpSpPr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14CEB8E-F39E-7067-7E46-ED9B44402E84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94" name="Picture 93" descr="Database - Free technology icons">
              <a:extLst>
                <a:ext uri="{FF2B5EF4-FFF2-40B4-BE49-F238E27FC236}">
                  <a16:creationId xmlns:a16="http://schemas.microsoft.com/office/drawing/2014/main" id="{B7BA9ECC-3DF3-C1EC-A6AD-988B58C87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>
            <a:extLst>
              <a:ext uri="{FF2B5EF4-FFF2-40B4-BE49-F238E27FC236}">
                <a16:creationId xmlns:a16="http://schemas.microsoft.com/office/drawing/2014/main" id="{77A48477-FB60-BD92-957C-8F2F309062F9}"/>
              </a:ext>
            </a:extLst>
          </p:cNvPr>
          <p:cNvSpPr txBox="1"/>
          <p:nvPr/>
        </p:nvSpPr>
        <p:spPr>
          <a:xfrm>
            <a:off x="14000671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27758D28-70E8-45E8-74A2-B6D016C1D097}"/>
              </a:ext>
            </a:extLst>
          </p:cNvPr>
          <p:cNvSpPr txBox="1"/>
          <p:nvPr/>
        </p:nvSpPr>
        <p:spPr>
          <a:xfrm>
            <a:off x="3150205" y="755698"/>
            <a:ext cx="1198758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>
                <a:latin typeface="Muli Bold"/>
              </a:rPr>
              <a:t>Mối quan hệ nhiều - ít giữa các bảng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09E2D-F440-749B-4761-5FED2C8FF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2" y="1613880"/>
            <a:ext cx="11059275" cy="7917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20F890F-2140-3F94-385D-2B21FDF51FE5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242C7653-955D-1E67-F36A-C05D71540B08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5" name="Picture 16" descr="Database Icon Images - Free Download on Freepik">
              <a:extLst>
                <a:ext uri="{FF2B5EF4-FFF2-40B4-BE49-F238E27FC236}">
                  <a16:creationId xmlns:a16="http://schemas.microsoft.com/office/drawing/2014/main" id="{A84DFE45-8EC8-FF4E-B8BC-01718D743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396E70-CEB0-B68A-65CC-7066D2CD4178}"/>
              </a:ext>
            </a:extLst>
          </p:cNvPr>
          <p:cNvGrpSpPr/>
          <p:nvPr/>
        </p:nvGrpSpPr>
        <p:grpSpPr>
          <a:xfrm>
            <a:off x="-3860119" y="7522962"/>
            <a:ext cx="6383425" cy="5528076"/>
            <a:chOff x="0" y="0"/>
            <a:chExt cx="3619627" cy="31346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159DF2-D318-450E-B425-7E367C6255EC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2104A859-F80C-5718-723A-C392A26355C5}"/>
              </a:ext>
            </a:extLst>
          </p:cNvPr>
          <p:cNvGrpSpPr/>
          <p:nvPr/>
        </p:nvGrpSpPr>
        <p:grpSpPr>
          <a:xfrm>
            <a:off x="1465741" y="9359674"/>
            <a:ext cx="2141618" cy="1854652"/>
            <a:chOff x="0" y="0"/>
            <a:chExt cx="3619627" cy="313461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1CBA924-907D-6C16-1DAB-A6804F41F26F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E97C05-02F5-B823-4084-B143D9FA504C}"/>
              </a:ext>
            </a:extLst>
          </p:cNvPr>
          <p:cNvGrpSpPr/>
          <p:nvPr/>
        </p:nvGrpSpPr>
        <p:grpSpPr>
          <a:xfrm>
            <a:off x="204873" y="7085250"/>
            <a:ext cx="3034530" cy="2627917"/>
            <a:chOff x="9323427" y="1464284"/>
            <a:chExt cx="8496990" cy="7358432"/>
          </a:xfrm>
        </p:grpSpPr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3464703F-E67A-C3DE-5036-874B42E4D5B8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2" name="Picture 11" descr="Database - Free technology icons">
              <a:extLst>
                <a:ext uri="{FF2B5EF4-FFF2-40B4-BE49-F238E27FC236}">
                  <a16:creationId xmlns:a16="http://schemas.microsoft.com/office/drawing/2014/main" id="{FDC2AF59-3309-31E0-318B-8E54620B9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20163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">
            <a:extLst>
              <a:ext uri="{FF2B5EF4-FFF2-40B4-BE49-F238E27FC236}">
                <a16:creationId xmlns:a16="http://schemas.microsoft.com/office/drawing/2014/main" id="{4AFD12CF-FC9F-53FC-FA84-4C6424E2F678}"/>
              </a:ext>
            </a:extLst>
          </p:cNvPr>
          <p:cNvSpPr txBox="1"/>
          <p:nvPr/>
        </p:nvSpPr>
        <p:spPr>
          <a:xfrm>
            <a:off x="13936498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8B4F365-FEB1-9E7F-2AE7-F18BA62DDC60}"/>
              </a:ext>
            </a:extLst>
          </p:cNvPr>
          <p:cNvSpPr txBox="1"/>
          <p:nvPr/>
        </p:nvSpPr>
        <p:spPr>
          <a:xfrm>
            <a:off x="7079577" y="879524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Sach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36853D70-402D-D811-7EA3-BF28BE76C551}"/>
              </a:ext>
            </a:extLst>
          </p:cNvPr>
          <p:cNvSpPr txBox="1"/>
          <p:nvPr/>
        </p:nvSpPr>
        <p:spPr>
          <a:xfrm>
            <a:off x="7895304" y="1510773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MaSach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TenSach, TacGia, NhaXuatBan, GiaNhap, GiaBan, SoLuongTon 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53" name="AutoShape 21">
            <a:extLst>
              <a:ext uri="{FF2B5EF4-FFF2-40B4-BE49-F238E27FC236}">
                <a16:creationId xmlns:a16="http://schemas.microsoft.com/office/drawing/2014/main" id="{24025979-D071-4E9D-FADD-F7F6CAB869C9}"/>
              </a:ext>
            </a:extLst>
          </p:cNvPr>
          <p:cNvSpPr/>
          <p:nvPr/>
        </p:nvSpPr>
        <p:spPr>
          <a:xfrm>
            <a:off x="7079577" y="2088707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07C336-D88E-507B-9645-376B08B545AA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81A291DF-D858-5588-224F-9C16A6131CDF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56" name="Picture 16" descr="Database Icon Images - Free Download on Freepik">
              <a:extLst>
                <a:ext uri="{FF2B5EF4-FFF2-40B4-BE49-F238E27FC236}">
                  <a16:creationId xmlns:a16="http://schemas.microsoft.com/office/drawing/2014/main" id="{5A82E023-A450-EDC0-0888-FF4BE8501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354E3A-3E31-0683-0605-D575F1C61E24}"/>
              </a:ext>
            </a:extLst>
          </p:cNvPr>
          <p:cNvGrpSpPr/>
          <p:nvPr/>
        </p:nvGrpSpPr>
        <p:grpSpPr>
          <a:xfrm>
            <a:off x="-2127595" y="3688010"/>
            <a:ext cx="9169072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AE3E574E-FCF1-2A32-1750-3EE7021C3BD4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AF139CE-C2F5-7F0B-09AC-FD229B85E702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Xác định phụ thuộc</a:t>
              </a:r>
            </a:p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hàm tương ứng</a:t>
              </a:r>
            </a:p>
          </p:txBody>
        </p:sp>
      </p:grpSp>
      <p:sp>
        <p:nvSpPr>
          <p:cNvPr id="62" name="TextBox 12">
            <a:extLst>
              <a:ext uri="{FF2B5EF4-FFF2-40B4-BE49-F238E27FC236}">
                <a16:creationId xmlns:a16="http://schemas.microsoft.com/office/drawing/2014/main" id="{9F6FAF14-CC1C-1CD3-84A8-CF39C5C38CD4}"/>
              </a:ext>
            </a:extLst>
          </p:cNvPr>
          <p:cNvSpPr txBox="1"/>
          <p:nvPr/>
        </p:nvSpPr>
        <p:spPr>
          <a:xfrm>
            <a:off x="7060527" y="2088707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KhachHang</a:t>
            </a: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CFE70835-3A97-CB3B-3036-2253582C6420}"/>
              </a:ext>
            </a:extLst>
          </p:cNvPr>
          <p:cNvSpPr txBox="1"/>
          <p:nvPr/>
        </p:nvSpPr>
        <p:spPr>
          <a:xfrm>
            <a:off x="7895304" y="271995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MaKhachHang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TenKhachHang, DiaChi, Email, SoDienThoai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DF268C57-8BD6-1307-6801-9357DA35856D}"/>
              </a:ext>
            </a:extLst>
          </p:cNvPr>
          <p:cNvSpPr/>
          <p:nvPr/>
        </p:nvSpPr>
        <p:spPr>
          <a:xfrm>
            <a:off x="7060527" y="3297890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A5EF763B-A7C7-1CDC-D46B-E8B4C379DE79}"/>
              </a:ext>
            </a:extLst>
          </p:cNvPr>
          <p:cNvSpPr txBox="1"/>
          <p:nvPr/>
        </p:nvSpPr>
        <p:spPr>
          <a:xfrm>
            <a:off x="7079577" y="3325615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NhanVien</a:t>
            </a: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2D20D38D-C019-2527-D284-9B4D63B1D7E4}"/>
              </a:ext>
            </a:extLst>
          </p:cNvPr>
          <p:cNvSpPr txBox="1"/>
          <p:nvPr/>
        </p:nvSpPr>
        <p:spPr>
          <a:xfrm>
            <a:off x="7895304" y="395808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MaNhanVien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TenNhanVien, DiaChi, Email, SoDienThoai, ChucVu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68" name="AutoShape 21">
            <a:extLst>
              <a:ext uri="{FF2B5EF4-FFF2-40B4-BE49-F238E27FC236}">
                <a16:creationId xmlns:a16="http://schemas.microsoft.com/office/drawing/2014/main" id="{A7685AE7-7242-DC28-E5BD-C61FB900A5D4}"/>
              </a:ext>
            </a:extLst>
          </p:cNvPr>
          <p:cNvSpPr/>
          <p:nvPr/>
        </p:nvSpPr>
        <p:spPr>
          <a:xfrm>
            <a:off x="7079577" y="4534798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2B7403EF-6672-0D51-9E04-A6F4B140B6EC}"/>
              </a:ext>
            </a:extLst>
          </p:cNvPr>
          <p:cNvSpPr txBox="1"/>
          <p:nvPr/>
        </p:nvSpPr>
        <p:spPr>
          <a:xfrm>
            <a:off x="7060527" y="4534798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NhapKho</a:t>
            </a:r>
          </a:p>
        </p:txBody>
      </p:sp>
      <p:sp>
        <p:nvSpPr>
          <p:cNvPr id="71" name="TextBox 13">
            <a:extLst>
              <a:ext uri="{FF2B5EF4-FFF2-40B4-BE49-F238E27FC236}">
                <a16:creationId xmlns:a16="http://schemas.microsoft.com/office/drawing/2014/main" id="{86A8DF6B-8DF6-7786-5C93-A300AF88185F}"/>
              </a:ext>
            </a:extLst>
          </p:cNvPr>
          <p:cNvSpPr txBox="1"/>
          <p:nvPr/>
        </p:nvSpPr>
        <p:spPr>
          <a:xfrm>
            <a:off x="7895304" y="516679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MaNhapKho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NgayNhapKho, ThanhTien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72" name="AutoShape 21">
            <a:extLst>
              <a:ext uri="{FF2B5EF4-FFF2-40B4-BE49-F238E27FC236}">
                <a16:creationId xmlns:a16="http://schemas.microsoft.com/office/drawing/2014/main" id="{CD5B1EAA-481F-4ABC-DA01-B34ACACFD6D2}"/>
              </a:ext>
            </a:extLst>
          </p:cNvPr>
          <p:cNvSpPr/>
          <p:nvPr/>
        </p:nvSpPr>
        <p:spPr>
          <a:xfrm>
            <a:off x="7060527" y="5743981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id="{0F8B5FA7-C19C-E223-41E3-57987CCFCA2E}"/>
              </a:ext>
            </a:extLst>
          </p:cNvPr>
          <p:cNvSpPr txBox="1"/>
          <p:nvPr/>
        </p:nvSpPr>
        <p:spPr>
          <a:xfrm>
            <a:off x="7079577" y="5771706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HoaDon</a:t>
            </a:r>
          </a:p>
        </p:txBody>
      </p:sp>
      <p:sp>
        <p:nvSpPr>
          <p:cNvPr id="75" name="TextBox 13">
            <a:extLst>
              <a:ext uri="{FF2B5EF4-FFF2-40B4-BE49-F238E27FC236}">
                <a16:creationId xmlns:a16="http://schemas.microsoft.com/office/drawing/2014/main" id="{C85CD053-054B-5007-1CB3-307BA5E9CF2C}"/>
              </a:ext>
            </a:extLst>
          </p:cNvPr>
          <p:cNvSpPr txBox="1"/>
          <p:nvPr/>
        </p:nvSpPr>
        <p:spPr>
          <a:xfrm>
            <a:off x="7895304" y="6363183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MaHoaDon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MaKhachHang, NgayLap, TongTien, MaNhanVien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76" name="AutoShape 21">
            <a:extLst>
              <a:ext uri="{FF2B5EF4-FFF2-40B4-BE49-F238E27FC236}">
                <a16:creationId xmlns:a16="http://schemas.microsoft.com/office/drawing/2014/main" id="{030549E7-3754-D238-3DEC-C6F6DC6A1F76}"/>
              </a:ext>
            </a:extLst>
          </p:cNvPr>
          <p:cNvSpPr/>
          <p:nvPr/>
        </p:nvSpPr>
        <p:spPr>
          <a:xfrm>
            <a:off x="7079577" y="6980889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8" name="TextBox 12">
            <a:extLst>
              <a:ext uri="{FF2B5EF4-FFF2-40B4-BE49-F238E27FC236}">
                <a16:creationId xmlns:a16="http://schemas.microsoft.com/office/drawing/2014/main" id="{3F20D050-4118-1862-44CE-0412F36C2571}"/>
              </a:ext>
            </a:extLst>
          </p:cNvPr>
          <p:cNvSpPr txBox="1"/>
          <p:nvPr/>
        </p:nvSpPr>
        <p:spPr>
          <a:xfrm>
            <a:off x="7060527" y="6980889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ChiTietNhapKho</a:t>
            </a: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0C9FA797-3523-8BE2-6C95-F5962945B5F4}"/>
              </a:ext>
            </a:extLst>
          </p:cNvPr>
          <p:cNvSpPr txBox="1"/>
          <p:nvPr/>
        </p:nvSpPr>
        <p:spPr>
          <a:xfrm>
            <a:off x="7895304" y="7592664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 MaNhapKho, MaSach  SoLuong, DonGia, ThanhTien 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80" name="AutoShape 21">
            <a:extLst>
              <a:ext uri="{FF2B5EF4-FFF2-40B4-BE49-F238E27FC236}">
                <a16:creationId xmlns:a16="http://schemas.microsoft.com/office/drawing/2014/main" id="{82B15A4D-FEAB-2B10-1D87-2C8D00D2B233}"/>
              </a:ext>
            </a:extLst>
          </p:cNvPr>
          <p:cNvSpPr/>
          <p:nvPr/>
        </p:nvSpPr>
        <p:spPr>
          <a:xfrm>
            <a:off x="7060527" y="8190072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3EB848BD-45A7-B8E8-9797-52F99D2A801C}"/>
              </a:ext>
            </a:extLst>
          </p:cNvPr>
          <p:cNvSpPr txBox="1"/>
          <p:nvPr/>
        </p:nvSpPr>
        <p:spPr>
          <a:xfrm>
            <a:off x="7060527" y="8255832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ChiTietHoaDon</a:t>
            </a:r>
          </a:p>
        </p:txBody>
      </p:sp>
      <p:sp>
        <p:nvSpPr>
          <p:cNvPr id="83" name="TextBox 13">
            <a:extLst>
              <a:ext uri="{FF2B5EF4-FFF2-40B4-BE49-F238E27FC236}">
                <a16:creationId xmlns:a16="http://schemas.microsoft.com/office/drawing/2014/main" id="{AB5AD761-6959-30C0-34A7-BAB81AF5A8E0}"/>
              </a:ext>
            </a:extLst>
          </p:cNvPr>
          <p:cNvSpPr txBox="1"/>
          <p:nvPr/>
        </p:nvSpPr>
        <p:spPr>
          <a:xfrm>
            <a:off x="7895304" y="8850197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MaHoaDon, MaSach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SoLuong, ThanhTien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2" name="Group 6">
            <a:extLst>
              <a:ext uri="{FF2B5EF4-FFF2-40B4-BE49-F238E27FC236}">
                <a16:creationId xmlns:a16="http://schemas.microsoft.com/office/drawing/2014/main" id="{D3CCD6C8-786E-0EFB-1BD2-473608DAEE3A}"/>
              </a:ext>
            </a:extLst>
          </p:cNvPr>
          <p:cNvGrpSpPr/>
          <p:nvPr/>
        </p:nvGrpSpPr>
        <p:grpSpPr>
          <a:xfrm>
            <a:off x="-1927357" y="6744874"/>
            <a:ext cx="6383425" cy="5528076"/>
            <a:chOff x="0" y="0"/>
            <a:chExt cx="3619627" cy="3134614"/>
          </a:xfrm>
        </p:grpSpPr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90A6F5D4-6218-135B-546A-E78C024CDAF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4" name="Group 10">
            <a:extLst>
              <a:ext uri="{FF2B5EF4-FFF2-40B4-BE49-F238E27FC236}">
                <a16:creationId xmlns:a16="http://schemas.microsoft.com/office/drawing/2014/main" id="{D6F5469D-7068-72E2-1C6A-E1F4AA91D0E5}"/>
              </a:ext>
            </a:extLst>
          </p:cNvPr>
          <p:cNvGrpSpPr/>
          <p:nvPr/>
        </p:nvGrpSpPr>
        <p:grpSpPr>
          <a:xfrm>
            <a:off x="3398503" y="8581586"/>
            <a:ext cx="2141618" cy="1854652"/>
            <a:chOff x="0" y="0"/>
            <a:chExt cx="3619627" cy="3134614"/>
          </a:xfrm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EE1737EA-B157-4C39-E63E-63B32484218F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127C91-E0A2-9150-429C-C6364415850C}"/>
              </a:ext>
            </a:extLst>
          </p:cNvPr>
          <p:cNvGrpSpPr/>
          <p:nvPr/>
        </p:nvGrpSpPr>
        <p:grpSpPr>
          <a:xfrm>
            <a:off x="2137635" y="6307162"/>
            <a:ext cx="3034530" cy="2627917"/>
            <a:chOff x="9323427" y="1464284"/>
            <a:chExt cx="8496990" cy="7358432"/>
          </a:xfrm>
        </p:grpSpPr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C0C67A0B-28CC-61BC-6270-BCF807851051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98" name="Picture 97" descr="Database - Free technology icons">
              <a:extLst>
                <a:ext uri="{FF2B5EF4-FFF2-40B4-BE49-F238E27FC236}">
                  <a16:creationId xmlns:a16="http://schemas.microsoft.com/office/drawing/2014/main" id="{FA8A0CF4-18D1-2A4E-B441-C47C063A6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590800" y="2629001"/>
            <a:ext cx="2308" cy="5638699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009260" y="2428450"/>
            <a:ext cx="1333822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Câu lệnh tạo bảng (CREATE TABLE)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6331"/>
            <a:ext cx="168783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Muli Bold"/>
              </a:rPr>
              <a:t>III. TRIỂN KHAI VÀ KHỞI CHẠY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46384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20981" y="2523233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7FC2F-744D-4643-4936-1E963823E5F2}"/>
              </a:ext>
            </a:extLst>
          </p:cNvPr>
          <p:cNvGrpSpPr/>
          <p:nvPr/>
        </p:nvGrpSpPr>
        <p:grpSpPr>
          <a:xfrm>
            <a:off x="2403005" y="3420380"/>
            <a:ext cx="13944477" cy="551433"/>
            <a:chOff x="2403005" y="3781664"/>
            <a:chExt cx="13944477" cy="551433"/>
          </a:xfrm>
        </p:grpSpPr>
        <p:sp>
          <p:nvSpPr>
            <p:cNvPr id="7" name="TextBox 7"/>
            <p:cNvSpPr txBox="1"/>
            <p:nvPr/>
          </p:nvSpPr>
          <p:spPr>
            <a:xfrm>
              <a:off x="3009260" y="3781664"/>
              <a:ext cx="13338222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them các hàng vào bảng (INSERT INTO) 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403005" y="3904140"/>
              <a:ext cx="380203" cy="329258"/>
              <a:chOff x="0" y="0"/>
              <a:chExt cx="3619627" cy="313461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4CB9E-8573-3A26-C03E-F2C924CA5E49}"/>
              </a:ext>
            </a:extLst>
          </p:cNvPr>
          <p:cNvGrpSpPr/>
          <p:nvPr/>
        </p:nvGrpSpPr>
        <p:grpSpPr>
          <a:xfrm>
            <a:off x="2403005" y="5761232"/>
            <a:ext cx="8073858" cy="551433"/>
            <a:chOff x="2403002" y="6556977"/>
            <a:chExt cx="8073858" cy="551433"/>
          </a:xfrm>
        </p:grpSpPr>
        <p:sp>
          <p:nvSpPr>
            <p:cNvPr id="10" name="TextBox 10"/>
            <p:cNvSpPr txBox="1"/>
            <p:nvPr/>
          </p:nvSpPr>
          <p:spPr>
            <a:xfrm>
              <a:off x="3009260" y="6556977"/>
              <a:ext cx="746760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tra cứu thông tin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403002" y="6668065"/>
              <a:ext cx="380203" cy="329258"/>
              <a:chOff x="0" y="0"/>
              <a:chExt cx="3619627" cy="31346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6349790" y="4418418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4401800" y="612049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CCDD73-CC2F-4C2D-7D53-FFE3E6437EB9}"/>
              </a:ext>
            </a:extLst>
          </p:cNvPr>
          <p:cNvGrpSpPr/>
          <p:nvPr/>
        </p:nvGrpSpPr>
        <p:grpSpPr>
          <a:xfrm>
            <a:off x="2403005" y="4585980"/>
            <a:ext cx="13944476" cy="551433"/>
            <a:chOff x="2403006" y="5156370"/>
            <a:chExt cx="13944476" cy="551433"/>
          </a:xfrm>
        </p:grpSpPr>
        <p:grpSp>
          <p:nvGrpSpPr>
            <p:cNvPr id="21" name="Group 21"/>
            <p:cNvGrpSpPr/>
            <p:nvPr/>
          </p:nvGrpSpPr>
          <p:grpSpPr>
            <a:xfrm>
              <a:off x="2403006" y="5285048"/>
              <a:ext cx="380203" cy="329258"/>
              <a:chOff x="0" y="0"/>
              <a:chExt cx="3619627" cy="31346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01371C3A-490A-2AB5-581F-DE415F033FDB}"/>
                </a:ext>
              </a:extLst>
            </p:cNvPr>
            <p:cNvSpPr txBox="1"/>
            <p:nvPr/>
          </p:nvSpPr>
          <p:spPr>
            <a:xfrm>
              <a:off x="3009260" y="5156370"/>
              <a:ext cx="13338222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lấy tất cả dữ liệu từ các bảng (SELECT*FORM)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8722D7-91CA-F375-4D7B-0AFDA3C9C0DB}"/>
              </a:ext>
            </a:extLst>
          </p:cNvPr>
          <p:cNvGrpSpPr/>
          <p:nvPr/>
        </p:nvGrpSpPr>
        <p:grpSpPr>
          <a:xfrm>
            <a:off x="2420981" y="6940910"/>
            <a:ext cx="11599819" cy="551433"/>
            <a:chOff x="2420981" y="7939758"/>
            <a:chExt cx="11599819" cy="551433"/>
          </a:xfrm>
        </p:grpSpPr>
        <p:sp>
          <p:nvSpPr>
            <p:cNvPr id="13" name="TextBox 13"/>
            <p:cNvSpPr txBox="1"/>
            <p:nvPr/>
          </p:nvSpPr>
          <p:spPr>
            <a:xfrm>
              <a:off x="3009260" y="7939758"/>
              <a:ext cx="1101154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xóa một hàng khỏi bảng </a:t>
              </a:r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1AC8D945-03C5-775C-C13C-8AC0F92885AA}"/>
                </a:ext>
              </a:extLst>
            </p:cNvPr>
            <p:cNvGrpSpPr/>
            <p:nvPr/>
          </p:nvGrpSpPr>
          <p:grpSpPr>
            <a:xfrm>
              <a:off x="2420981" y="8046863"/>
              <a:ext cx="380203" cy="329258"/>
              <a:chOff x="0" y="-78209"/>
              <a:chExt cx="3619627" cy="3134614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3926F47C-ED16-CC6F-2B0A-BCF9AAD42D8D}"/>
                  </a:ext>
                </a:extLst>
              </p:cNvPr>
              <p:cNvSpPr/>
              <p:nvPr/>
            </p:nvSpPr>
            <p:spPr>
              <a:xfrm>
                <a:off x="0" y="-78209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5EED3-590A-5F4A-2850-6CDE6E0B4A29}"/>
              </a:ext>
            </a:extLst>
          </p:cNvPr>
          <p:cNvGrpSpPr/>
          <p:nvPr/>
        </p:nvGrpSpPr>
        <p:grpSpPr>
          <a:xfrm>
            <a:off x="2420981" y="8080335"/>
            <a:ext cx="11599819" cy="551433"/>
            <a:chOff x="2420981" y="7939758"/>
            <a:chExt cx="11599819" cy="551433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D127BAE-0787-DA08-5423-855D00D1BF17}"/>
                </a:ext>
              </a:extLst>
            </p:cNvPr>
            <p:cNvSpPr txBox="1"/>
            <p:nvPr/>
          </p:nvSpPr>
          <p:spPr>
            <a:xfrm>
              <a:off x="3009260" y="7939758"/>
              <a:ext cx="1101154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cập nhật</a:t>
              </a: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7070D0CB-478D-C461-ECD4-6A0464840627}"/>
                </a:ext>
              </a:extLst>
            </p:cNvPr>
            <p:cNvGrpSpPr/>
            <p:nvPr/>
          </p:nvGrpSpPr>
          <p:grpSpPr>
            <a:xfrm>
              <a:off x="2420981" y="8046863"/>
              <a:ext cx="380203" cy="329258"/>
              <a:chOff x="0" y="-78209"/>
              <a:chExt cx="3619627" cy="3134614"/>
            </a:xfrm>
          </p:grpSpPr>
          <p:sp>
            <p:nvSpPr>
              <p:cNvPr id="14" name="Freeform 24">
                <a:extLst>
                  <a:ext uri="{FF2B5EF4-FFF2-40B4-BE49-F238E27FC236}">
                    <a16:creationId xmlns:a16="http://schemas.microsoft.com/office/drawing/2014/main" id="{FA2BCEB2-8988-D575-FC95-E5EE3C6BCE70}"/>
                  </a:ext>
                </a:extLst>
              </p:cNvPr>
              <p:cNvSpPr/>
              <p:nvPr/>
            </p:nvSpPr>
            <p:spPr>
              <a:xfrm>
                <a:off x="0" y="-78209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4854B6-CFE2-013D-ACB5-70C355853237}"/>
              </a:ext>
            </a:extLst>
          </p:cNvPr>
          <p:cNvGrpSpPr/>
          <p:nvPr/>
        </p:nvGrpSpPr>
        <p:grpSpPr>
          <a:xfrm>
            <a:off x="13092611" y="7527382"/>
            <a:ext cx="3034530" cy="2627917"/>
            <a:chOff x="9323427" y="1464284"/>
            <a:chExt cx="8496990" cy="7358432"/>
          </a:xfrm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D8D1953A-A1FE-8AD7-A637-5AAC38C2E447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33" name="Picture 32" descr="Database - Free technology icons">
              <a:extLst>
                <a:ext uri="{FF2B5EF4-FFF2-40B4-BE49-F238E27FC236}">
                  <a16:creationId xmlns:a16="http://schemas.microsoft.com/office/drawing/2014/main" id="{2E5C69DF-603B-A4FF-4091-F6137C1C2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110761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7D0AB4-2DF3-645E-4072-341855FC2A77}"/>
              </a:ext>
            </a:extLst>
          </p:cNvPr>
          <p:cNvGrpSpPr/>
          <p:nvPr/>
        </p:nvGrpSpPr>
        <p:grpSpPr>
          <a:xfrm>
            <a:off x="1477143" y="1509415"/>
            <a:ext cx="15373028" cy="8651384"/>
            <a:chOff x="2114218" y="1509415"/>
            <a:chExt cx="15373028" cy="865138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8550B9B-B28F-AE4E-33F2-334ACBFA0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/>
            <a:stretch/>
          </p:blipFill>
          <p:spPr>
            <a:xfrm>
              <a:off x="2114218" y="1509415"/>
              <a:ext cx="7261583" cy="86513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A5DBC0-D06D-1E30-662F-EE80A5185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86" b="1305"/>
            <a:stretch/>
          </p:blipFill>
          <p:spPr bwMode="auto">
            <a:xfrm>
              <a:off x="9143999" y="1509415"/>
              <a:ext cx="8343247" cy="8645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555593" y="586085"/>
            <a:ext cx="5176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331489996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119069" y="6284300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75918" y="9193523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C7831C-A257-F4AF-12E8-3B2264C29966}"/>
              </a:ext>
            </a:extLst>
          </p:cNvPr>
          <p:cNvGrpSpPr/>
          <p:nvPr/>
        </p:nvGrpSpPr>
        <p:grpSpPr>
          <a:xfrm>
            <a:off x="115690" y="7352279"/>
            <a:ext cx="3034530" cy="2627917"/>
            <a:chOff x="9323427" y="1464284"/>
            <a:chExt cx="8496990" cy="7358432"/>
          </a:xfrm>
        </p:grpSpPr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CFF4758-8DCB-52F9-9268-CACC69C97D0B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7" name="Picture 18" descr="Database - Free technology icons">
              <a:extLst>
                <a:ext uri="{FF2B5EF4-FFF2-40B4-BE49-F238E27FC236}">
                  <a16:creationId xmlns:a16="http://schemas.microsoft.com/office/drawing/2014/main" id="{E5AA994B-75BC-FF0D-4DE2-D7E343CFF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2AB2-13B9-B79B-6BCD-58F775C2DC81}"/>
              </a:ext>
            </a:extLst>
          </p:cNvPr>
          <p:cNvGrpSpPr/>
          <p:nvPr/>
        </p:nvGrpSpPr>
        <p:grpSpPr>
          <a:xfrm>
            <a:off x="-2113751" y="1322657"/>
            <a:ext cx="10405457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B04FDB9-484F-E2DB-1502-5707F0067F6F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B0980D-76B0-049E-DC58-6267E31FC2C0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Dòng lệnh báo cáo thành công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8FB896-163C-34C7-BF21-88D64954D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5" y="3758897"/>
            <a:ext cx="16980569" cy="34556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D5F2EAE-FC4A-281E-1F5F-89D7AD782C3E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3686858-9794-A29B-B75C-A26875E9E97A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9C171E9-1CA4-BFE6-E175-648B9A3DCF42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290496-ADF8-3E6B-DC8C-BE1158927AA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F288ABEB-2173-3291-701C-CD030BCDF959}"/>
              </a:ext>
            </a:extLst>
          </p:cNvPr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</p:spTree>
    <p:extLst>
      <p:ext uri="{BB962C8B-B14F-4D97-AF65-F5344CB8AC3E}">
        <p14:creationId xmlns:p14="http://schemas.microsoft.com/office/powerpoint/2010/main" val="154443029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47868" y="443726"/>
            <a:ext cx="7752807" cy="16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7"/>
              </a:lnSpc>
              <a:spcBef>
                <a:spcPct val="0"/>
              </a:spcBef>
            </a:pPr>
            <a:r>
              <a:rPr lang="en-US" sz="5175" spc="-51">
                <a:solidFill>
                  <a:srgbClr val="000000"/>
                </a:solidFill>
                <a:latin typeface="Muli Bold"/>
              </a:rPr>
              <a:t>Các tables xuất hiện trong schema library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9CE893-F57F-3E5F-C924-77FD7434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07" y="1810702"/>
            <a:ext cx="5357280" cy="82794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455C3E9C-350C-0630-3A4B-FD049F733D5C}"/>
              </a:ext>
            </a:extLst>
          </p:cNvPr>
          <p:cNvGrpSpPr/>
          <p:nvPr/>
        </p:nvGrpSpPr>
        <p:grpSpPr>
          <a:xfrm>
            <a:off x="-1270715" y="5981700"/>
            <a:ext cx="6383425" cy="5528076"/>
            <a:chOff x="0" y="0"/>
            <a:chExt cx="3619627" cy="3134614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D697A6A-94F1-C559-9D23-7F8C2DC8C52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CC79B83-891A-9CB1-9E20-99AFEF8FFAAC}"/>
              </a:ext>
            </a:extLst>
          </p:cNvPr>
          <p:cNvGrpSpPr/>
          <p:nvPr/>
        </p:nvGrpSpPr>
        <p:grpSpPr>
          <a:xfrm>
            <a:off x="5024272" y="8890923"/>
            <a:ext cx="2141618" cy="1854652"/>
            <a:chOff x="0" y="0"/>
            <a:chExt cx="3619627" cy="3134614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BEED31B-AB4D-8226-4EEA-0566545376E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043672-D7E4-5397-DA87-CC263118B77D}"/>
              </a:ext>
            </a:extLst>
          </p:cNvPr>
          <p:cNvGrpSpPr/>
          <p:nvPr/>
        </p:nvGrpSpPr>
        <p:grpSpPr>
          <a:xfrm>
            <a:off x="3964044" y="7049679"/>
            <a:ext cx="3034530" cy="2627917"/>
            <a:chOff x="9323427" y="1464284"/>
            <a:chExt cx="8496990" cy="7358432"/>
          </a:xfrm>
        </p:grpSpPr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0BE5CAEC-B6B4-6E22-1CC5-52DCF45778C2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3" name="Picture 18" descr="Database - Free technology icons">
              <a:extLst>
                <a:ext uri="{FF2B5EF4-FFF2-40B4-BE49-F238E27FC236}">
                  <a16:creationId xmlns:a16="http://schemas.microsoft.com/office/drawing/2014/main" id="{6984BDEC-4E75-2451-BF64-DF35A3745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5">
            <a:extLst>
              <a:ext uri="{FF2B5EF4-FFF2-40B4-BE49-F238E27FC236}">
                <a16:creationId xmlns:a16="http://schemas.microsoft.com/office/drawing/2014/main" id="{D118A265-7B3D-8049-C00B-242941D972CA}"/>
              </a:ext>
            </a:extLst>
          </p:cNvPr>
          <p:cNvSpPr txBox="1"/>
          <p:nvPr/>
        </p:nvSpPr>
        <p:spPr>
          <a:xfrm>
            <a:off x="14457871" y="9773439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898493" y="586085"/>
            <a:ext cx="4491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INSERT INTO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782BA-741B-50A1-0C66-5C902425D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1" y="1739629"/>
            <a:ext cx="9999308" cy="4176471"/>
          </a:xfrm>
          <a:prstGeom prst="rect">
            <a:avLst/>
          </a:prstGeom>
          <a:ln w="88900" cap="sq" cmpd="thickThin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67A0A-FE4A-103C-EFCF-1F01FD6982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68"/>
          <a:stretch/>
        </p:blipFill>
        <p:spPr>
          <a:xfrm>
            <a:off x="9581610" y="5299676"/>
            <a:ext cx="8052674" cy="4531712"/>
          </a:xfrm>
          <a:prstGeom prst="rect">
            <a:avLst/>
          </a:prstGeom>
          <a:ln w="88900" cap="sq" cmpd="thickThin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1914882" y="7043998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3410978" y="8880710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2150110" y="6606286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  <p:extLst>
      <p:ext uri="{BB962C8B-B14F-4D97-AF65-F5344CB8AC3E}">
        <p14:creationId xmlns:p14="http://schemas.microsoft.com/office/powerpoint/2010/main" val="163699902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119069" y="6284300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75918" y="9193523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2AB2-13B9-B79B-6BCD-58F775C2DC81}"/>
              </a:ext>
            </a:extLst>
          </p:cNvPr>
          <p:cNvGrpSpPr/>
          <p:nvPr/>
        </p:nvGrpSpPr>
        <p:grpSpPr>
          <a:xfrm>
            <a:off x="-2113751" y="1322657"/>
            <a:ext cx="10405457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B04FDB9-484F-E2DB-1502-5707F0067F6F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B0980D-76B0-049E-DC58-6267E31FC2C0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Dòng lệnh báo cáo thành công</a:t>
              </a: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9C171E9-1CA4-BFE6-E175-648B9A3DCF42}"/>
              </a:ext>
            </a:extLst>
          </p:cNvPr>
          <p:cNvGrpSpPr/>
          <p:nvPr/>
        </p:nvGrpSpPr>
        <p:grpSpPr>
          <a:xfrm>
            <a:off x="346958" y="8594577"/>
            <a:ext cx="3151914" cy="2729572"/>
            <a:chOff x="0" y="0"/>
            <a:chExt cx="3619627" cy="313461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290496-ADF8-3E6B-DC8C-BE1158927AA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F288ABEB-2173-3291-701C-CD030BCDF959}"/>
              </a:ext>
            </a:extLst>
          </p:cNvPr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EB242-6D6B-F5F3-0DAE-65EF1CB64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" y="3976756"/>
            <a:ext cx="16936026" cy="3881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7DA394CF-2F63-2EFE-81B3-9CB6EBD5E6B4}"/>
              </a:ext>
            </a:extLst>
          </p:cNvPr>
          <p:cNvGrpSpPr/>
          <p:nvPr/>
        </p:nvGrpSpPr>
        <p:grpSpPr>
          <a:xfrm>
            <a:off x="14664453" y="-2764038"/>
            <a:ext cx="6383425" cy="5528076"/>
            <a:chOff x="0" y="0"/>
            <a:chExt cx="3619627" cy="313461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142725C-879B-2F73-12D2-5DBC3C967B2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CC2508-4821-BB53-0E3C-93E3B3CF2F94}"/>
              </a:ext>
            </a:extLst>
          </p:cNvPr>
          <p:cNvGrpSpPr/>
          <p:nvPr/>
        </p:nvGrpSpPr>
        <p:grpSpPr>
          <a:xfrm>
            <a:off x="13139937" y="281241"/>
            <a:ext cx="3034530" cy="2627917"/>
            <a:chOff x="9323427" y="1464284"/>
            <a:chExt cx="8496990" cy="7358432"/>
          </a:xfrm>
        </p:grpSpPr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3E1FE5BD-5216-6DA8-BDBD-D14B544C1962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4" name="Picture 18" descr="Database - Free technology icons">
              <a:extLst>
                <a:ext uri="{FF2B5EF4-FFF2-40B4-BE49-F238E27FC236}">
                  <a16:creationId xmlns:a16="http://schemas.microsoft.com/office/drawing/2014/main" id="{C71F9570-3A8C-CC14-74EC-EFB31E27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316020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026170" y="-689167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621369" y="4469610"/>
            <a:ext cx="4493889" cy="1888569"/>
            <a:chOff x="0" y="-57150"/>
            <a:chExt cx="5991852" cy="2518090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Nguyễn Anh Tuấn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2248"/>
              <a:ext cx="5991852" cy="55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20200400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11481"/>
              <a:ext cx="5991852" cy="1149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nguyenganhtuan1232@gmail.com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212914" y="1215097"/>
            <a:ext cx="4493889" cy="1437826"/>
            <a:chOff x="0" y="-57150"/>
            <a:chExt cx="5991852" cy="19171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9711"/>
              <a:ext cx="5991852" cy="5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20200257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08944"/>
              <a:ext cx="5991852" cy="55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huuluat2700@gmail.com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 u="none">
                  <a:solidFill>
                    <a:srgbClr val="000000"/>
                  </a:solidFill>
                  <a:latin typeface="Muli Regular"/>
                </a:rPr>
                <a:t>Nguyễn Hữu Luật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06521" y="7669891"/>
            <a:ext cx="4852479" cy="1435923"/>
            <a:chOff x="0" y="-57150"/>
            <a:chExt cx="6469972" cy="19145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7173"/>
              <a:ext cx="5991852" cy="5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20200313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06407"/>
              <a:ext cx="6469972" cy="5510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nguyengiaphung77@gmail.com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Nguyễn Gia Phụng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0432" y="3608371"/>
            <a:ext cx="10762675" cy="2905880"/>
            <a:chOff x="0" y="-245488"/>
            <a:chExt cx="14350233" cy="387450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006295"/>
              <a:ext cx="81519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799">
                <a:solidFill>
                  <a:srgbClr val="F4F4F4"/>
                </a:solidFill>
                <a:latin typeface="Muli Regular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9476" y="-245488"/>
              <a:ext cx="14200757" cy="2579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168">
                  <a:solidFill>
                    <a:srgbClr val="F4F4F4"/>
                  </a:solidFill>
                  <a:latin typeface="Muli Bold"/>
                </a:rPr>
                <a:t>Sinh viên thực hiện</a:t>
              </a:r>
            </a:p>
            <a:p>
              <a:pPr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168">
                  <a:solidFill>
                    <a:srgbClr val="F4F4F4"/>
                  </a:solidFill>
                  <a:latin typeface="Muli Bold"/>
                </a:rPr>
                <a:t>Nhóm: 7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898715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endParaRPr lang="en-US" sz="1700" u="sng">
              <a:solidFill>
                <a:srgbClr val="F4F4F4"/>
              </a:solidFill>
              <a:latin typeface="Muli Regular Bold"/>
              <a:hlinkClick r:id="rId2" action="ppaction://hlinksldjump"/>
            </a:endParaRPr>
          </a:p>
        </p:txBody>
      </p:sp>
      <p:pic>
        <p:nvPicPr>
          <p:cNvPr id="33" name="Picture 32" descr="A picture containing outdoor, person, tree&#10;&#10;Description automatically generated">
            <a:extLst>
              <a:ext uri="{FF2B5EF4-FFF2-40B4-BE49-F238E27FC236}">
                <a16:creationId xmlns:a16="http://schemas.microsoft.com/office/drawing/2014/main" id="{951A8E59-53B1-F6B2-8273-5B77A61C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5" b="677"/>
          <a:stretch>
            <a:fillRect/>
          </a:stretch>
        </p:blipFill>
        <p:spPr>
          <a:xfrm>
            <a:off x="8543623" y="3968474"/>
            <a:ext cx="2822418" cy="2545777"/>
          </a:xfrm>
          <a:custGeom>
            <a:avLst/>
            <a:gdLst>
              <a:gd name="connsiteX0" fmla="*/ 1078352 w 4782128"/>
              <a:gd name="connsiteY0" fmla="*/ 0 h 4313406"/>
              <a:gd name="connsiteX1" fmla="*/ 3703776 w 4782128"/>
              <a:gd name="connsiteY1" fmla="*/ 0 h 4313406"/>
              <a:gd name="connsiteX2" fmla="*/ 4782128 w 4782128"/>
              <a:gd name="connsiteY2" fmla="*/ 2156703 h 4313406"/>
              <a:gd name="connsiteX3" fmla="*/ 3703776 w 4782128"/>
              <a:gd name="connsiteY3" fmla="*/ 4313406 h 4313406"/>
              <a:gd name="connsiteX4" fmla="*/ 1078352 w 4782128"/>
              <a:gd name="connsiteY4" fmla="*/ 4313406 h 4313406"/>
              <a:gd name="connsiteX5" fmla="*/ 0 w 4782128"/>
              <a:gd name="connsiteY5" fmla="*/ 2156703 h 431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82128" h="4313406">
                <a:moveTo>
                  <a:pt x="1078352" y="0"/>
                </a:moveTo>
                <a:lnTo>
                  <a:pt x="3703776" y="0"/>
                </a:lnTo>
                <a:lnTo>
                  <a:pt x="4782128" y="2156703"/>
                </a:lnTo>
                <a:lnTo>
                  <a:pt x="3703776" y="4313406"/>
                </a:lnTo>
                <a:lnTo>
                  <a:pt x="1078352" y="4313406"/>
                </a:lnTo>
                <a:lnTo>
                  <a:pt x="0" y="2156703"/>
                </a:lnTo>
                <a:close/>
              </a:path>
            </a:pathLst>
          </a:custGeom>
        </p:spPr>
      </p:pic>
      <p:pic>
        <p:nvPicPr>
          <p:cNvPr id="41" name="Picture 40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7D463D58-A38C-D62C-B6F6-17361E4F12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6176" b="10423"/>
          <a:stretch>
            <a:fillRect/>
          </a:stretch>
        </p:blipFill>
        <p:spPr>
          <a:xfrm>
            <a:off x="10004900" y="711063"/>
            <a:ext cx="2823844" cy="2589403"/>
          </a:xfrm>
          <a:custGeom>
            <a:avLst/>
            <a:gdLst>
              <a:gd name="connsiteX0" fmla="*/ 1350403 w 6262036"/>
              <a:gd name="connsiteY0" fmla="*/ 0 h 5401611"/>
              <a:gd name="connsiteX1" fmla="*/ 4915468 w 6262036"/>
              <a:gd name="connsiteY1" fmla="*/ 0 h 5401611"/>
              <a:gd name="connsiteX2" fmla="*/ 6262036 w 6262036"/>
              <a:gd name="connsiteY2" fmla="*/ 2693136 h 5401611"/>
              <a:gd name="connsiteX3" fmla="*/ 6262036 w 6262036"/>
              <a:gd name="connsiteY3" fmla="*/ 2708476 h 5401611"/>
              <a:gd name="connsiteX4" fmla="*/ 4915468 w 6262036"/>
              <a:gd name="connsiteY4" fmla="*/ 5401611 h 5401611"/>
              <a:gd name="connsiteX5" fmla="*/ 1350403 w 6262036"/>
              <a:gd name="connsiteY5" fmla="*/ 5401611 h 5401611"/>
              <a:gd name="connsiteX6" fmla="*/ 0 w 6262036"/>
              <a:gd name="connsiteY6" fmla="*/ 2700806 h 5401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62036" h="5401611">
                <a:moveTo>
                  <a:pt x="1350403" y="0"/>
                </a:moveTo>
                <a:lnTo>
                  <a:pt x="4915468" y="0"/>
                </a:lnTo>
                <a:lnTo>
                  <a:pt x="6262036" y="2693136"/>
                </a:lnTo>
                <a:lnTo>
                  <a:pt x="6262036" y="2708476"/>
                </a:lnTo>
                <a:lnTo>
                  <a:pt x="4915468" y="5401611"/>
                </a:lnTo>
                <a:lnTo>
                  <a:pt x="1350403" y="5401611"/>
                </a:lnTo>
                <a:lnTo>
                  <a:pt x="0" y="2700806"/>
                </a:lnTo>
                <a:close/>
              </a:path>
            </a:pathLst>
          </a:custGeom>
        </p:spPr>
      </p:pic>
      <p:pic>
        <p:nvPicPr>
          <p:cNvPr id="45" name="Picture 44" descr="A person giving a thumbs up&#10;&#10;Description automatically generated with low confidence">
            <a:extLst>
              <a:ext uri="{FF2B5EF4-FFF2-40B4-BE49-F238E27FC236}">
                <a16:creationId xmlns:a16="http://schemas.microsoft.com/office/drawing/2014/main" id="{E0338416-F94B-1B9A-3713-6B5156343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2"/>
          <a:stretch>
            <a:fillRect/>
          </a:stretch>
        </p:blipFill>
        <p:spPr>
          <a:xfrm>
            <a:off x="6786776" y="7125059"/>
            <a:ext cx="2838247" cy="2589403"/>
          </a:xfrm>
          <a:custGeom>
            <a:avLst/>
            <a:gdLst>
              <a:gd name="connsiteX0" fmla="*/ 1263093 w 5860750"/>
              <a:gd name="connsiteY0" fmla="*/ 0 h 5051852"/>
              <a:gd name="connsiteX1" fmla="*/ 4597657 w 5860750"/>
              <a:gd name="connsiteY1" fmla="*/ 0 h 5051852"/>
              <a:gd name="connsiteX2" fmla="*/ 5860750 w 5860750"/>
              <a:gd name="connsiteY2" fmla="*/ 2526185 h 5051852"/>
              <a:gd name="connsiteX3" fmla="*/ 4597915 w 5860750"/>
              <a:gd name="connsiteY3" fmla="*/ 5051852 h 5051852"/>
              <a:gd name="connsiteX4" fmla="*/ 1262835 w 5860750"/>
              <a:gd name="connsiteY4" fmla="*/ 5051852 h 5051852"/>
              <a:gd name="connsiteX5" fmla="*/ 0 w 5860750"/>
              <a:gd name="connsiteY5" fmla="*/ 2526185 h 505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60750" h="5051852">
                <a:moveTo>
                  <a:pt x="1263093" y="0"/>
                </a:moveTo>
                <a:lnTo>
                  <a:pt x="4597657" y="0"/>
                </a:lnTo>
                <a:lnTo>
                  <a:pt x="5860750" y="2526185"/>
                </a:lnTo>
                <a:lnTo>
                  <a:pt x="4597915" y="5051852"/>
                </a:lnTo>
                <a:lnTo>
                  <a:pt x="1262835" y="5051852"/>
                </a:lnTo>
                <a:lnTo>
                  <a:pt x="0" y="2526185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649646" y="586085"/>
            <a:ext cx="49887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SELECT*FORM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3191713" y="7882857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2134147" y="9719569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873279" y="7445145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0CEAF84-B529-03B3-73B1-8318B64B94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5"/>
          <a:stretch/>
        </p:blipFill>
        <p:spPr>
          <a:xfrm>
            <a:off x="458484" y="1696498"/>
            <a:ext cx="8075916" cy="53738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D870635-756A-38FC-FBFD-F51030FF8C8B}"/>
              </a:ext>
            </a:extLst>
          </p:cNvPr>
          <p:cNvSpPr/>
          <p:nvPr/>
        </p:nvSpPr>
        <p:spPr>
          <a:xfrm>
            <a:off x="8943171" y="3242215"/>
            <a:ext cx="8915401" cy="60062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26B78C-41C5-F2EE-3E07-89C8599D1786}"/>
              </a:ext>
            </a:extLst>
          </p:cNvPr>
          <p:cNvGrpSpPr/>
          <p:nvPr/>
        </p:nvGrpSpPr>
        <p:grpSpPr>
          <a:xfrm>
            <a:off x="9448800" y="3502617"/>
            <a:ext cx="8380716" cy="5362721"/>
            <a:chOff x="7895304" y="1510773"/>
            <a:chExt cx="9601200" cy="6537192"/>
          </a:xfrm>
          <a:solidFill>
            <a:srgbClr val="92D050"/>
          </a:solidFill>
        </p:grpSpPr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6045C1EF-3D21-041B-451B-C56A4BFC818B}"/>
                </a:ext>
              </a:extLst>
            </p:cNvPr>
            <p:cNvSpPr txBox="1"/>
            <p:nvPr/>
          </p:nvSpPr>
          <p:spPr>
            <a:xfrm>
              <a:off x="7895304" y="1510773"/>
              <a:ext cx="9601200" cy="4663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ln w="0"/>
                  <a:solidFill>
                    <a:schemeClr val="tx1"/>
                  </a:solidFill>
                  <a:latin typeface="Muli Regular"/>
                </a:rPr>
                <a:t>SELECT * FORM </a:t>
              </a:r>
              <a:r>
                <a:rPr lang="en-US" sz="3400">
                  <a:ln w="0"/>
                  <a:solidFill>
                    <a:schemeClr val="tx1"/>
                  </a:solidFill>
                  <a:latin typeface="Muli Regular"/>
                </a:rPr>
                <a:t>library.ChiTietNhapKho;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CA2F0E3C-ACBA-71BE-FC17-D9F0C6AD9E17}"/>
                </a:ext>
              </a:extLst>
            </p:cNvPr>
            <p:cNvSpPr txBox="1"/>
            <p:nvPr/>
          </p:nvSpPr>
          <p:spPr>
            <a:xfrm>
              <a:off x="7895304" y="2719955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library.HoaDon;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F40EBC2-307A-C857-FDE6-F5223C60518C}"/>
                </a:ext>
              </a:extLst>
            </p:cNvPr>
            <p:cNvSpPr txBox="1"/>
            <p:nvPr/>
          </p:nvSpPr>
          <p:spPr>
            <a:xfrm>
              <a:off x="7895304" y="395808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library.KhachHang;</a:t>
              </a: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C6104F7-6628-1592-CA74-E1B6F7A6A3D5}"/>
                </a:ext>
              </a:extLst>
            </p:cNvPr>
            <p:cNvSpPr txBox="1"/>
            <p:nvPr/>
          </p:nvSpPr>
          <p:spPr>
            <a:xfrm>
              <a:off x="7895304" y="516679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library.NhanVien;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192F325C-17D6-8261-CAF7-26B7E23C6E9D}"/>
                </a:ext>
              </a:extLst>
            </p:cNvPr>
            <p:cNvSpPr txBox="1"/>
            <p:nvPr/>
          </p:nvSpPr>
          <p:spPr>
            <a:xfrm>
              <a:off x="7895304" y="6363184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 NhapKho;</a:t>
              </a:r>
            </a:p>
          </p:txBody>
        </p:sp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F4E0FC19-6F1D-BB58-53AF-F289C35700A7}"/>
                </a:ext>
              </a:extLst>
            </p:cNvPr>
            <p:cNvSpPr txBox="1"/>
            <p:nvPr/>
          </p:nvSpPr>
          <p:spPr>
            <a:xfrm>
              <a:off x="7895304" y="759266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library.Sach;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900193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5567020" y="586085"/>
            <a:ext cx="7153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TRA CỨU THÔNG TIN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4419600" y="8159352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906260" y="9996064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-354608" y="7721640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A98087-0BAC-8BA7-30C5-D1D4504243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/>
          <a:stretch/>
        </p:blipFill>
        <p:spPr>
          <a:xfrm>
            <a:off x="2145169" y="2306985"/>
            <a:ext cx="13997662" cy="59344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66878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329020" y="586085"/>
            <a:ext cx="5629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XÓA MỘT HÀNG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2209800" y="7691074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3116060" y="9527786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1855192" y="7253362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B3E7AC-6D38-637A-B341-683A7C2296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8" y="6358681"/>
            <a:ext cx="17602348" cy="508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25A-626F-7179-C247-F43DF8F2A8B7}"/>
              </a:ext>
            </a:extLst>
          </p:cNvPr>
          <p:cNvSpPr txBox="1"/>
          <p:nvPr/>
        </p:nvSpPr>
        <p:spPr>
          <a:xfrm>
            <a:off x="715464" y="5368174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Trạng thái xử lý câu lệnh thành công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789D3-EB21-C923-72C1-3E7DA2BAC79D}"/>
              </a:ext>
            </a:extLst>
          </p:cNvPr>
          <p:cNvSpPr txBox="1"/>
          <p:nvPr/>
        </p:nvSpPr>
        <p:spPr>
          <a:xfrm>
            <a:off x="715464" y="2472829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Xóa nhân viên tên </a:t>
            </a:r>
            <a:r>
              <a:rPr lang="en-US" sz="3600" b="1">
                <a:latin typeface="Muli Regular" panose="020B0604020202020204" charset="0"/>
              </a:rPr>
              <a:t>Nguyễn D</a:t>
            </a:r>
            <a:r>
              <a:rPr lang="en-US" sz="3600">
                <a:latin typeface="Muli Regular" panose="020B0604020202020204" charset="0"/>
              </a:rPr>
              <a:t> </a:t>
            </a:r>
            <a:r>
              <a:rPr lang="en-US" sz="3600" b="1">
                <a:latin typeface="Muli Regular" panose="020B0604020202020204" charset="0"/>
              </a:rPr>
              <a:t>làm Nhân viên bán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127C5-C942-94C5-00A2-8D246E753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8" y="3460908"/>
            <a:ext cx="17602348" cy="12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9724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7236890" y="586085"/>
            <a:ext cx="3812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CẬP NHẬT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95025A-626F-7179-C247-F43DF8F2A8B7}"/>
              </a:ext>
            </a:extLst>
          </p:cNvPr>
          <p:cNvSpPr txBox="1"/>
          <p:nvPr/>
        </p:nvSpPr>
        <p:spPr>
          <a:xfrm>
            <a:off x="715464" y="5368174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Trạng thái xử lý câu lệnh thành công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789D3-EB21-C923-72C1-3E7DA2BAC79D}"/>
              </a:ext>
            </a:extLst>
          </p:cNvPr>
          <p:cNvSpPr txBox="1"/>
          <p:nvPr/>
        </p:nvSpPr>
        <p:spPr>
          <a:xfrm>
            <a:off x="705632" y="1970539"/>
            <a:ext cx="14458168" cy="11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Cập nhật nhân viên </a:t>
            </a:r>
            <a:r>
              <a:rPr lang="en-US" sz="3600" b="1">
                <a:latin typeface="Muli Regular" panose="020B0604020202020204" charset="0"/>
              </a:rPr>
              <a:t>Trần Phương </a:t>
            </a:r>
            <a:r>
              <a:rPr lang="en-US" sz="3600">
                <a:latin typeface="Muli Regular" panose="020B0604020202020204" charset="0"/>
              </a:rPr>
              <a:t>có email </a:t>
            </a:r>
            <a:r>
              <a:rPr lang="en-US" sz="3600">
                <a:latin typeface="Muli Regular" panose="020B0604020202020204" charset="0"/>
                <a:hlinkClick r:id="rId7"/>
              </a:rPr>
              <a:t>tranf@gmail.com</a:t>
            </a:r>
            <a:r>
              <a:rPr lang="en-US" sz="3600">
                <a:latin typeface="Muli Regular" panose="020B0604020202020204" charset="0"/>
              </a:rPr>
              <a:t> lên làm </a:t>
            </a:r>
            <a:r>
              <a:rPr lang="en-US" sz="3600" b="1">
                <a:latin typeface="Muli Regular" panose="020B0604020202020204" charset="0"/>
              </a:rPr>
              <a:t>Quản lý chi nhánh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1B78E2B-37D6-6E54-6D4A-653057268A4A}"/>
              </a:ext>
            </a:extLst>
          </p:cNvPr>
          <p:cNvGrpSpPr/>
          <p:nvPr/>
        </p:nvGrpSpPr>
        <p:grpSpPr>
          <a:xfrm>
            <a:off x="-2209800" y="7691074"/>
            <a:ext cx="6383425" cy="5528076"/>
            <a:chOff x="0" y="0"/>
            <a:chExt cx="3619627" cy="3134614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FA09CD0-1670-6173-0792-62210D485A15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912729FB-63F8-98E4-777F-EC782E2532A3}"/>
              </a:ext>
            </a:extLst>
          </p:cNvPr>
          <p:cNvGrpSpPr/>
          <p:nvPr/>
        </p:nvGrpSpPr>
        <p:grpSpPr>
          <a:xfrm>
            <a:off x="3116060" y="9527786"/>
            <a:ext cx="2141618" cy="1854652"/>
            <a:chOff x="0" y="0"/>
            <a:chExt cx="3619627" cy="31346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94E27AB-7413-9B92-F483-073AA86F732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FA0AFF-845C-1756-D2E8-5C38A746DE08}"/>
              </a:ext>
            </a:extLst>
          </p:cNvPr>
          <p:cNvGrpSpPr/>
          <p:nvPr/>
        </p:nvGrpSpPr>
        <p:grpSpPr>
          <a:xfrm>
            <a:off x="1855192" y="7253362"/>
            <a:ext cx="3034530" cy="2627917"/>
            <a:chOff x="9323427" y="1464284"/>
            <a:chExt cx="8496990" cy="7358432"/>
          </a:xfrm>
        </p:grpSpPr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66F1800-C63C-720A-4314-5499ED2244CC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8" name="Picture 27" descr="Database - Free technology icons">
              <a:extLst>
                <a:ext uri="{FF2B5EF4-FFF2-40B4-BE49-F238E27FC236}">
                  <a16:creationId xmlns:a16="http://schemas.microsoft.com/office/drawing/2014/main" id="{807655FF-C528-6ED1-5EDC-448507B0B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442BD4-ED06-3382-85F4-E2D5CB99B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2" y="3381680"/>
            <a:ext cx="15190400" cy="1882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D36D8-B481-0349-B17B-10C951C2D5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39" y="6369794"/>
            <a:ext cx="15178043" cy="371461"/>
          </a:xfrm>
          <a:prstGeom prst="rect">
            <a:avLst/>
          </a:prstGeom>
        </p:spPr>
      </p:pic>
      <p:pic>
        <p:nvPicPr>
          <p:cNvPr id="2" name="Explanimals- Toucan">
            <a:hlinkClick r:id="" action="ppaction://media"/>
            <a:extLst>
              <a:ext uri="{FF2B5EF4-FFF2-40B4-BE49-F238E27FC236}">
                <a16:creationId xmlns:a16="http://schemas.microsoft.com/office/drawing/2014/main" id="{49031ACC-2D57-0D92-8E7F-EAE8AD5FD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518411" y="9305997"/>
            <a:ext cx="590121" cy="6528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349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80893" y="2973120"/>
            <a:ext cx="7214214" cy="624754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78510" y="-841409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699" y="3136881"/>
            <a:ext cx="11096163" cy="4953142"/>
            <a:chOff x="-1" y="9525"/>
            <a:chExt cx="12714370" cy="6604184"/>
          </a:xfrm>
        </p:grpSpPr>
        <p:sp>
          <p:nvSpPr>
            <p:cNvPr id="9" name="TextBox 9"/>
            <p:cNvSpPr txBox="1"/>
            <p:nvPr/>
          </p:nvSpPr>
          <p:spPr>
            <a:xfrm>
              <a:off x="1" y="9525"/>
              <a:ext cx="9093200" cy="1655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Muli Bold"/>
                </a:rPr>
                <a:t>IV. TỔNG KẾT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311593"/>
              <a:ext cx="12714370" cy="4302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>
                <a:lnSpc>
                  <a:spcPct val="150000"/>
                </a:lnSpc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Tool hỗ trợ:</a:t>
              </a:r>
            </a:p>
            <a:p>
              <a:pPr marL="1012824" lvl="1" indent="-7429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MySQLWorkBench: hỗ trợ quản lý csdl MySQL</a:t>
              </a:r>
            </a:p>
            <a:p>
              <a:pPr marL="1012824" lvl="1" indent="-7429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draw.io: hỗ trợ vẽ các lược đồ</a:t>
              </a:r>
            </a:p>
            <a:p>
              <a:pPr marL="269874" lvl="1">
                <a:lnSpc>
                  <a:spcPct val="150000"/>
                </a:lnSpc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Ngôn ngữ: MySQL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937700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Quay lại Trang Tổng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0">
            <a:extLst>
              <a:ext uri="{FF2B5EF4-FFF2-40B4-BE49-F238E27FC236}">
                <a16:creationId xmlns:a16="http://schemas.microsoft.com/office/drawing/2014/main" id="{B4E56053-C168-7012-6B95-2FE67E21BB89}"/>
              </a:ext>
            </a:extLst>
          </p:cNvPr>
          <p:cNvSpPr/>
          <p:nvPr/>
        </p:nvSpPr>
        <p:spPr>
          <a:xfrm>
            <a:off x="10842087" y="58901"/>
            <a:ext cx="8496990" cy="7358432"/>
          </a:xfrm>
          <a:custGeom>
            <a:avLst/>
            <a:gdLst/>
            <a:ahLst/>
            <a:cxnLst/>
            <a:rect l="l" t="t" r="r" b="b"/>
            <a:pathLst>
              <a:path w="3619627" h="3134614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</p:spPr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2A90342-4E71-B95F-294B-567C71BEC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70" y="3954160"/>
            <a:ext cx="3868914" cy="3460529"/>
          </a:xfrm>
          <a:prstGeom prst="rect">
            <a:avLst/>
          </a:prstGeom>
        </p:spPr>
      </p:pic>
      <p:pic>
        <p:nvPicPr>
          <p:cNvPr id="4108" name="Picture 12" descr="MySQL Workbench | GPL, Oracle | Logiciel libre, Logiciel, Linux">
            <a:extLst>
              <a:ext uri="{FF2B5EF4-FFF2-40B4-BE49-F238E27FC236}">
                <a16:creationId xmlns:a16="http://schemas.microsoft.com/office/drawing/2014/main" id="{0A6D3EC8-0D30-5A8B-F819-6714C451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549" y="1066337"/>
            <a:ext cx="2627757" cy="26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icrosoft Apps">
            <a:extLst>
              <a:ext uri="{FF2B5EF4-FFF2-40B4-BE49-F238E27FC236}">
                <a16:creationId xmlns:a16="http://schemas.microsoft.com/office/drawing/2014/main" id="{288A0B02-6786-5EB7-E228-2424BB04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327" y="2719464"/>
            <a:ext cx="2424036" cy="24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4267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213268" y="8994193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Quay lại Trang Tổng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208D28-A14C-DE23-A044-65C57BA9E169}"/>
              </a:ext>
            </a:extLst>
          </p:cNvPr>
          <p:cNvGrpSpPr/>
          <p:nvPr/>
        </p:nvGrpSpPr>
        <p:grpSpPr>
          <a:xfrm>
            <a:off x="13944600" y="6134100"/>
            <a:ext cx="4813514" cy="4381963"/>
            <a:chOff x="10842087" y="-841409"/>
            <a:chExt cx="11053020" cy="10062072"/>
          </a:xfrm>
        </p:grpSpPr>
        <p:grpSp>
          <p:nvGrpSpPr>
            <p:cNvPr id="2" name="Group 2"/>
            <p:cNvGrpSpPr/>
            <p:nvPr/>
          </p:nvGrpSpPr>
          <p:grpSpPr>
            <a:xfrm>
              <a:off x="14680893" y="2973120"/>
              <a:ext cx="7214214" cy="6247543"/>
              <a:chOff x="0" y="0"/>
              <a:chExt cx="3619627" cy="313461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>
              <a:off x="11378510" y="-841409"/>
              <a:ext cx="4961246" cy="4296462"/>
              <a:chOff x="0" y="0"/>
              <a:chExt cx="3619627" cy="31346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A181"/>
              </a:solidFill>
            </p:spPr>
          </p:sp>
        </p:grp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4E56053-C168-7012-6B95-2FE67E21BB89}"/>
                </a:ext>
              </a:extLst>
            </p:cNvPr>
            <p:cNvSpPr/>
            <p:nvPr/>
          </p:nvSpPr>
          <p:spPr>
            <a:xfrm>
              <a:off x="10842087" y="58901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32A90342-4E71-B95F-294B-567C71BE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6970" y="3954160"/>
              <a:ext cx="3868914" cy="3460529"/>
            </a:xfrm>
            <a:prstGeom prst="rect">
              <a:avLst/>
            </a:prstGeom>
          </p:spPr>
        </p:pic>
        <p:pic>
          <p:nvPicPr>
            <p:cNvPr id="4108" name="Picture 12" descr="MySQL Workbench | GPL, Oracle | Logiciel libre, Logiciel, Linux">
              <a:extLst>
                <a:ext uri="{FF2B5EF4-FFF2-40B4-BE49-F238E27FC236}">
                  <a16:creationId xmlns:a16="http://schemas.microsoft.com/office/drawing/2014/main" id="{0A6D3EC8-0D30-5A8B-F819-6714C4512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7549" y="1066337"/>
              <a:ext cx="2627757" cy="2627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Microsoft Apps">
              <a:extLst>
                <a:ext uri="{FF2B5EF4-FFF2-40B4-BE49-F238E27FC236}">
                  <a16:creationId xmlns:a16="http://schemas.microsoft.com/office/drawing/2014/main" id="{288A0B02-6786-5EB7-E228-2424BB041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2327" y="2719464"/>
              <a:ext cx="2424036" cy="24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 descr="A picture containing logo&#10;&#10;Description automatically generated">
            <a:extLst>
              <a:ext uri="{FF2B5EF4-FFF2-40B4-BE49-F238E27FC236}">
                <a16:creationId xmlns:a16="http://schemas.microsoft.com/office/drawing/2014/main" id="{91AE6E6F-9815-35D9-72BD-2F76C49A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813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0602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8370" y="-185761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57199" y="3869841"/>
            <a:ext cx="6324600" cy="668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459"/>
              </a:lnSpc>
              <a:spcBef>
                <a:spcPct val="0"/>
              </a:spcBef>
            </a:pPr>
            <a:r>
              <a:rPr lang="en-US" sz="4549" spc="-168">
                <a:solidFill>
                  <a:schemeClr val="bg1"/>
                </a:solidFill>
                <a:latin typeface="Muli Bold"/>
              </a:rPr>
              <a:t>TỔNG QUAN VỀ ĐỒ ÁN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EDBDC-6CF3-2D75-B475-D82664F42AD8}"/>
              </a:ext>
            </a:extLst>
          </p:cNvPr>
          <p:cNvSpPr txBox="1"/>
          <p:nvPr/>
        </p:nvSpPr>
        <p:spPr>
          <a:xfrm>
            <a:off x="8697281" y="665351"/>
            <a:ext cx="95907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Tổng quát.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Phân tích chức năng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sách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khách hang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nhân viên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hóa đơn và chi tiết hóa đơn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nhập kho và chi tiết nhập kho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Các mối quan hệ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Triển khai lập trình thiết kế và khởi chạy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Tạo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Thêm các hàng vào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Lấy tất cả dữ liệu từ các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Tra cứu thông tin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Xóa một hàng khỏi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Cập nhật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Tổng kết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10FCE-66B0-1BDF-CA69-9C18441107AE}"/>
              </a:ext>
            </a:extLst>
          </p:cNvPr>
          <p:cNvSpPr txBox="1"/>
          <p:nvPr/>
        </p:nvSpPr>
        <p:spPr>
          <a:xfrm>
            <a:off x="2743200" y="5379375"/>
            <a:ext cx="107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9EE65C-1AD2-409B-8A93-8B92251288E2}"/>
              </a:ext>
            </a:extLst>
          </p:cNvPr>
          <p:cNvGrpSpPr/>
          <p:nvPr/>
        </p:nvGrpSpPr>
        <p:grpSpPr>
          <a:xfrm>
            <a:off x="2118208" y="6010175"/>
            <a:ext cx="5966980" cy="5167433"/>
            <a:chOff x="3331572" y="6010177"/>
            <a:chExt cx="5966980" cy="5167433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3331572" y="6010177"/>
              <a:ext cx="5966980" cy="5167433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2060" name="Picture 12" descr="Download MySQL Logo in SVG Vector or PNG File Format - Logo.wine">
              <a:extLst>
                <a:ext uri="{FF2B5EF4-FFF2-40B4-BE49-F238E27FC236}">
                  <a16:creationId xmlns:a16="http://schemas.microsoft.com/office/drawing/2014/main" id="{21AABAA6-D06E-E5FD-1C67-D89EE5BA4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361" y="7950192"/>
              <a:ext cx="3730905" cy="248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18" descr="Database - Free technology icons">
            <a:extLst>
              <a:ext uri="{FF2B5EF4-FFF2-40B4-BE49-F238E27FC236}">
                <a16:creationId xmlns:a16="http://schemas.microsoft.com/office/drawing/2014/main" id="{58894CA7-2FD7-A376-D069-8DB513C2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97" y="6845761"/>
            <a:ext cx="1878867" cy="18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2233" y="4378503"/>
            <a:ext cx="7214214" cy="624754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136881"/>
            <a:ext cx="8115300" cy="4122144"/>
            <a:chOff x="0" y="9525"/>
            <a:chExt cx="9298793" cy="5496189"/>
          </a:xfrm>
        </p:grpSpPr>
        <p:sp>
          <p:nvSpPr>
            <p:cNvPr id="9" name="TextBox 9"/>
            <p:cNvSpPr txBox="1"/>
            <p:nvPr/>
          </p:nvSpPr>
          <p:spPr>
            <a:xfrm>
              <a:off x="1" y="9525"/>
              <a:ext cx="9093200" cy="1655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Muli Bold"/>
                </a:rPr>
                <a:t>I. TỔNG QUÁT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11593"/>
              <a:ext cx="9298793" cy="3194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ct val="15000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Cơ sở dữ liệu là gì?</a:t>
              </a:r>
            </a:p>
            <a:p>
              <a:pPr marL="539749" lvl="1" indent="-269875">
                <a:lnSpc>
                  <a:spcPct val="15000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Các loại cơ sở dữ liệu phổ biến bao gồm những gì?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937700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2" action="ppaction://hlinksldjump"/>
              </a:rPr>
              <a:t>Quay lại Trang Tổng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D6B2E3E-F11C-5D7D-C26C-99C563743C2D}"/>
              </a:ext>
            </a:extLst>
          </p:cNvPr>
          <p:cNvGrpSpPr/>
          <p:nvPr/>
        </p:nvGrpSpPr>
        <p:grpSpPr>
          <a:xfrm>
            <a:off x="9323427" y="1464284"/>
            <a:ext cx="8496990" cy="7358432"/>
            <a:chOff x="9323427" y="1464284"/>
            <a:chExt cx="8496990" cy="7358432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4E56053-C168-7012-6B95-2FE67E21BB89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3090" name="Picture 18" descr="Database - Free technology icons">
              <a:extLst>
                <a:ext uri="{FF2B5EF4-FFF2-40B4-BE49-F238E27FC236}">
                  <a16:creationId xmlns:a16="http://schemas.microsoft.com/office/drawing/2014/main" id="{3EAA2673-9FE5-1F7B-4805-20CE62D2C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590800" y="2629001"/>
            <a:ext cx="2308" cy="5638699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009260" y="2428450"/>
            <a:ext cx="23622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sách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9260" y="3781664"/>
            <a:ext cx="405534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khách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260" y="6556977"/>
            <a:ext cx="74676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hóa đơn và chi tiết hóa đơn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260" y="7939758"/>
            <a:ext cx="363812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nhân viên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6331"/>
            <a:ext cx="124587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Muli Bold"/>
              </a:rPr>
              <a:t>II. Phân tích chức năng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2" action="ppaction://hlinksldjump"/>
              </a:rPr>
              <a:t>Quay lại Trang Tổng Quan Về Đồ Án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20981" y="2523233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403005" y="3904140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403006" y="5285048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403002" y="6668065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35" name="TextBox 10">
            <a:extLst>
              <a:ext uri="{FF2B5EF4-FFF2-40B4-BE49-F238E27FC236}">
                <a16:creationId xmlns:a16="http://schemas.microsoft.com/office/drawing/2014/main" id="{01371C3A-490A-2AB5-581F-DE415F033FDB}"/>
              </a:ext>
            </a:extLst>
          </p:cNvPr>
          <p:cNvSpPr txBox="1"/>
          <p:nvPr/>
        </p:nvSpPr>
        <p:spPr>
          <a:xfrm>
            <a:off x="3009260" y="5156370"/>
            <a:ext cx="794894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nhập kho và chi tiết nhập kho</a:t>
            </a:r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1AC8D945-03C5-775C-C13C-8AC0F92885AA}"/>
              </a:ext>
            </a:extLst>
          </p:cNvPr>
          <p:cNvGrpSpPr/>
          <p:nvPr/>
        </p:nvGrpSpPr>
        <p:grpSpPr>
          <a:xfrm>
            <a:off x="2420981" y="8046863"/>
            <a:ext cx="380203" cy="329258"/>
            <a:chOff x="0" y="-78209"/>
            <a:chExt cx="3619627" cy="3134614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3926F47C-ED16-CC6F-2B0A-BCF9AAD42D8D}"/>
                </a:ext>
              </a:extLst>
            </p:cNvPr>
            <p:cNvSpPr/>
            <p:nvPr/>
          </p:nvSpPr>
          <p:spPr>
            <a:xfrm>
              <a:off x="0" y="-78209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3AAA98-A0E1-47B9-BF8F-588BDF655875}"/>
              </a:ext>
            </a:extLst>
          </p:cNvPr>
          <p:cNvGrpSpPr/>
          <p:nvPr/>
        </p:nvGrpSpPr>
        <p:grpSpPr>
          <a:xfrm>
            <a:off x="14999765" y="2189290"/>
            <a:ext cx="3034530" cy="2627917"/>
            <a:chOff x="9323427" y="1464284"/>
            <a:chExt cx="8496990" cy="7358432"/>
          </a:xfrm>
        </p:grpSpPr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76CE688-11FC-8823-70B6-C442725B47BA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42" name="Picture 41" descr="Database - Free technology icons">
              <a:extLst>
                <a:ext uri="{FF2B5EF4-FFF2-40B4-BE49-F238E27FC236}">
                  <a16:creationId xmlns:a16="http://schemas.microsoft.com/office/drawing/2014/main" id="{C033BD06-7438-F040-2C36-453158FA7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50932" y="709298"/>
            <a:ext cx="3586135" cy="1241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sách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46A2B82C-F601-8064-3C6B-4174AB8C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9" y="2285525"/>
            <a:ext cx="10896600" cy="6336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44455DB9-ECBF-A39F-16AF-F9B5C29E71B9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93A084A-EC59-8EEC-D8F1-D7309D27923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455D0C35-22A5-7E69-6987-20E3F0C1FDB5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189E1A79-477C-B83B-D78B-3FA022FF2F7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B7910F-A5A9-0FD2-1F25-CF7443E85488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3B874FC-184C-AD2B-2EC5-7E23DDFEB3C3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37" name="Picture 36" descr="Database - Free technology icons">
              <a:extLst>
                <a:ext uri="{FF2B5EF4-FFF2-40B4-BE49-F238E27FC236}">
                  <a16:creationId xmlns:a16="http://schemas.microsoft.com/office/drawing/2014/main" id="{42D22144-EE61-7AC4-3917-9668ABF66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39297" y="775408"/>
            <a:ext cx="5809405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khách hàng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25D6C-8449-AFA4-503F-EBA58381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10" y="2282948"/>
            <a:ext cx="10940178" cy="5528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18AB3-2057-425F-AB04-B8B8DAB34D19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7C8A7398-FFF1-77B6-DC82-25E40464F277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16" name="Picture 16" descr="Database Icon Images - Free Download on Freepik">
              <a:extLst>
                <a:ext uri="{FF2B5EF4-FFF2-40B4-BE49-F238E27FC236}">
                  <a16:creationId xmlns:a16="http://schemas.microsoft.com/office/drawing/2014/main" id="{607B82FC-4942-BE14-1F51-1F0138AC2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6398C3E3-666F-A935-54C0-FEB26A98280D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011B14-A917-74DC-4EC9-CCB8B5DFC08E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DBF333A1-B1D2-CF9E-7E64-1E113CE97A2C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33A0E92-C47C-AFF7-950E-22F2631A4C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F522F-245F-9BD3-4FB0-20B2E7728DAA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157EA816-63A5-04C0-B435-8AE443361FDA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5" name="Picture 24" descr="Database - Free technology icons">
              <a:extLst>
                <a:ext uri="{FF2B5EF4-FFF2-40B4-BE49-F238E27FC236}">
                  <a16:creationId xmlns:a16="http://schemas.microsoft.com/office/drawing/2014/main" id="{D4CFF440-FDA2-244E-FE56-180E3357A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853428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82197" y="793494"/>
            <a:ext cx="5123605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nhân viên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5034E-3B84-C0B3-EE16-9642D666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4" y="2282947"/>
            <a:ext cx="10910809" cy="5718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5EE41E-377A-21CE-43BA-E439DFCD851D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C8A5534B-36CA-38D1-ABFE-8E442B328D54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18" name="Picture 16" descr="Database Icon Images - Free Download on Freepik">
              <a:extLst>
                <a:ext uri="{FF2B5EF4-FFF2-40B4-BE49-F238E27FC236}">
                  <a16:creationId xmlns:a16="http://schemas.microsoft.com/office/drawing/2014/main" id="{BBC84A49-955C-E975-7A70-8F65D19D4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45EA721F-DB33-A2C7-70D8-3BDEFD223DF1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FF781B5-A1A3-DC53-F740-57F337C30BED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3E0AC2D-0B48-4BE3-8228-DB6A9690102E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2F6EDB7-A152-F460-A092-7C79BBBBDF5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D580FF-217F-9A52-729C-CBBEE56B8623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F77C292-2422-0F86-8385-E31E55357991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7" name="Picture 26" descr="Database - Free technology icons">
              <a:extLst>
                <a:ext uri="{FF2B5EF4-FFF2-40B4-BE49-F238E27FC236}">
                  <a16:creationId xmlns:a16="http://schemas.microsoft.com/office/drawing/2014/main" id="{011D1579-F35D-F3B6-C11E-DAAAB5BC4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872914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76650" y="654591"/>
            <a:ext cx="10934700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hóa đơn và chi tiết hóa đơn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0671" y="934944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30A2F8-85F6-1880-F30F-097C6151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2364163"/>
            <a:ext cx="8255000" cy="6394718"/>
          </a:xfrm>
          <a:prstGeom prst="rect">
            <a:avLst/>
          </a:prstGeom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946F7992-ABFF-4EEB-599F-B9C35420D517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988E2F8-BD7E-AECE-35D5-D5697308054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6D12C0B-A2CB-3E75-0610-0437BEFE8850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52C4EDD-8AE0-1D6F-6666-FB1F5B6B625C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4D54F-05EE-BA8D-ECD8-9A588A8C7585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AA27C9B3-4EA4-9B61-DB37-53D07E0534E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6" name="Picture 25" descr="Database - Free technology icons">
              <a:extLst>
                <a:ext uri="{FF2B5EF4-FFF2-40B4-BE49-F238E27FC236}">
                  <a16:creationId xmlns:a16="http://schemas.microsoft.com/office/drawing/2014/main" id="{AD722BB4-5039-DFCB-E251-F92611A77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50E753-1B09-DBAB-3F4F-38759AC0C0CA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95E65681-DB91-7667-6E3D-63261BF1BF74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31" name="Picture 16" descr="Database Icon Images - Free Download on Freepik">
              <a:extLst>
                <a:ext uri="{FF2B5EF4-FFF2-40B4-BE49-F238E27FC236}">
                  <a16:creationId xmlns:a16="http://schemas.microsoft.com/office/drawing/2014/main" id="{3000BFA7-DAA7-A830-C495-00E6D403A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349848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812</Words>
  <Application>Microsoft Office PowerPoint</Application>
  <PresentationFormat>Custom</PresentationFormat>
  <Paragraphs>148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Muli Bold</vt:lpstr>
      <vt:lpstr>Muli Regular Bold</vt:lpstr>
      <vt:lpstr>Arial</vt:lpstr>
      <vt:lpstr>Muli Regular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Phung Nguyen</cp:lastModifiedBy>
  <cp:revision>137</cp:revision>
  <dcterms:created xsi:type="dcterms:W3CDTF">2006-08-16T00:00:00Z</dcterms:created>
  <dcterms:modified xsi:type="dcterms:W3CDTF">2023-04-02T18:11:00Z</dcterms:modified>
  <dc:identifier>DAFesCIaZEQ</dc:identifier>
</cp:coreProperties>
</file>